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21"/>
  </p:notesMasterIdLst>
  <p:sldIdLst>
    <p:sldId id="257" r:id="rId2"/>
    <p:sldId id="262" r:id="rId3"/>
    <p:sldId id="261" r:id="rId4"/>
    <p:sldId id="258" r:id="rId5"/>
    <p:sldId id="277" r:id="rId6"/>
    <p:sldId id="279" r:id="rId7"/>
    <p:sldId id="263" r:id="rId8"/>
    <p:sldId id="286" r:id="rId9"/>
    <p:sldId id="287" r:id="rId10"/>
    <p:sldId id="283" r:id="rId11"/>
    <p:sldId id="288" r:id="rId12"/>
    <p:sldId id="289" r:id="rId13"/>
    <p:sldId id="290" r:id="rId14"/>
    <p:sldId id="281" r:id="rId15"/>
    <p:sldId id="270" r:id="rId16"/>
    <p:sldId id="293" r:id="rId17"/>
    <p:sldId id="294" r:id="rId18"/>
    <p:sldId id="295" r:id="rId19"/>
    <p:sldId id="269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나눔스퀘어 ExtraBold" panose="020B0600000101010101" pitchFamily="50" charset="-127"/>
      <p:bold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CECE"/>
    <a:srgbClr val="8DBABD"/>
    <a:srgbClr val="634EEA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5" autoAdjust="0"/>
    <p:restoredTop sz="93027" autoAdjust="0"/>
  </p:normalViewPr>
  <p:slideViewPr>
    <p:cSldViewPr snapToGrid="0">
      <p:cViewPr varScale="1">
        <p:scale>
          <a:sx n="80" d="100"/>
          <a:sy n="80" d="100"/>
        </p:scale>
        <p:origin x="108" y="16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04190" y="2447473"/>
            <a:ext cx="29836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spc="-30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Project</a:t>
            </a:r>
            <a:endParaRPr lang="ko-KR" altLang="en-US" sz="7200" b="1" spc="-300" dirty="0">
              <a:solidFill>
                <a:srgbClr val="00002F"/>
              </a:solidFill>
              <a:latin typeface="+mj-lt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1411" y="3591816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/>
              <a:t>Joandora</a:t>
            </a:r>
            <a:endParaRPr lang="ko-KR" alt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349954" y="3983011"/>
            <a:ext cx="2659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spc="-150" dirty="0">
                <a:solidFill>
                  <a:srgbClr val="00002F"/>
                </a:solidFill>
              </a:rPr>
              <a:t>이원건</a:t>
            </a: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858784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286351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71391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37393"/>
            <a:ext cx="9669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rgbClr val="00002F"/>
                </a:solidFill>
                <a:latin typeface="+mj-lt"/>
                <a:ea typeface="+mj-ea"/>
              </a:rPr>
              <a:t>구현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1FB14C-502B-A7DB-9BC1-25106803EA1B}"/>
              </a:ext>
            </a:extLst>
          </p:cNvPr>
          <p:cNvSpPr txBox="1"/>
          <p:nvPr/>
        </p:nvSpPr>
        <p:spPr>
          <a:xfrm>
            <a:off x="6057900" y="2158698"/>
            <a:ext cx="50165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spc="-150" dirty="0">
                <a:solidFill>
                  <a:srgbClr val="00002F"/>
                </a:solidFill>
              </a:rPr>
              <a:t>Media query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이용</a:t>
            </a:r>
            <a:r>
              <a:rPr lang="en-US" altLang="ko-KR" sz="2400" b="1" spc="-150" dirty="0">
                <a:solidFill>
                  <a:srgbClr val="00002F"/>
                </a:solidFill>
              </a:rPr>
              <a:t>. 1024px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이하 구간에 적용 하기 위해 </a:t>
            </a:r>
            <a:r>
              <a:rPr lang="en-US" altLang="ko-KR" sz="2400" b="1" dirty="0">
                <a:solidFill>
                  <a:srgbClr val="D4D4D4"/>
                </a:solidFill>
                <a:effectLst/>
              </a:rPr>
              <a:t> </a:t>
            </a:r>
            <a:r>
              <a:rPr lang="en-US" altLang="ko-KR" sz="2400" b="1" dirty="0">
                <a:effectLst/>
                <a:latin typeface="Consolas" panose="020B0609020204030204" pitchFamily="49" charset="0"/>
              </a:rPr>
              <a:t>@media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 screen </a:t>
            </a:r>
            <a:r>
              <a:rPr lang="en-US" altLang="ko-KR" sz="2400" b="1" dirty="0">
                <a:effectLst/>
                <a:latin typeface="Consolas" panose="020B0609020204030204" pitchFamily="49" charset="0"/>
              </a:rPr>
              <a:t>and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 (max-width: 1024</a:t>
            </a:r>
            <a:r>
              <a:rPr lang="en-US" altLang="ko-KR" sz="2400" b="1" dirty="0"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) </a:t>
            </a:r>
            <a:r>
              <a:rPr lang="ko-KR" altLang="en-US" sz="2400" b="1" dirty="0">
                <a:effectLst/>
                <a:latin typeface="+mn-ea"/>
              </a:rPr>
              <a:t>적용</a:t>
            </a:r>
            <a:endParaRPr lang="en-US" altLang="ko-KR" sz="2400" b="1" dirty="0">
              <a:effectLst/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메뉴 라인과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sidebar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내 </a:t>
            </a:r>
            <a:r>
              <a:rPr lang="en-US" altLang="ko-KR" sz="2400" b="1" spc="-150" dirty="0" err="1">
                <a:solidFill>
                  <a:srgbClr val="00002F"/>
                </a:solidFill>
              </a:rPr>
              <a:t>img</a:t>
            </a:r>
            <a:r>
              <a:rPr lang="ko-KR" altLang="en-US" sz="2400" b="1" spc="-150" dirty="0">
                <a:solidFill>
                  <a:srgbClr val="00002F"/>
                </a:solidFill>
              </a:rPr>
              <a:t>태그들은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display: flex;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를 적용</a:t>
            </a:r>
            <a:r>
              <a:rPr lang="en-US" altLang="ko-KR" sz="2400" b="1" spc="-150" dirty="0">
                <a:solidFill>
                  <a:srgbClr val="00002F"/>
                </a:solidFill>
              </a:rPr>
              <a:t>(row direction)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F4A23A-897E-2A75-6455-1E23972EC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2158698"/>
            <a:ext cx="4043948" cy="46993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D69048-307F-1FEC-1578-C7F5E3D3BE16}"/>
              </a:ext>
            </a:extLst>
          </p:cNvPr>
          <p:cNvSpPr txBox="1"/>
          <p:nvPr/>
        </p:nvSpPr>
        <p:spPr>
          <a:xfrm>
            <a:off x="1026522" y="1573923"/>
            <a:ext cx="10259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 err="1">
                <a:latin typeface="+mj-lt"/>
                <a:ea typeface="+mj-ea"/>
              </a:rPr>
              <a:t>Joandora</a:t>
            </a:r>
            <a:r>
              <a:rPr lang="ko-KR" altLang="en-US" sz="3200" b="1" spc="-150" dirty="0">
                <a:latin typeface="+mj-lt"/>
                <a:ea typeface="+mj-ea"/>
              </a:rPr>
              <a:t>를 실제로 작성한 페이지 화면</a:t>
            </a:r>
            <a:endParaRPr lang="ko-KR" altLang="en-US" sz="3200" b="1" spc="-150" dirty="0">
              <a:solidFill>
                <a:srgbClr val="8DBABD"/>
              </a:solidFill>
              <a:latin typeface="+mj-lt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EE94C1-C717-EC9D-EC57-3FDCC7E4456C}"/>
              </a:ext>
            </a:extLst>
          </p:cNvPr>
          <p:cNvSpPr txBox="1"/>
          <p:nvPr/>
        </p:nvSpPr>
        <p:spPr>
          <a:xfrm>
            <a:off x="378588" y="437393"/>
            <a:ext cx="647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02</a:t>
            </a:r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.</a:t>
            </a:r>
            <a:endParaRPr lang="ko-KR" altLang="en-US" sz="3200" spc="-150" dirty="0">
              <a:solidFill>
                <a:srgbClr val="00002F"/>
              </a:solidFill>
              <a:latin typeface="+mj-lt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6920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858784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286351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71391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37393"/>
            <a:ext cx="9669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rgbClr val="00002F"/>
                </a:solidFill>
                <a:latin typeface="+mj-lt"/>
                <a:ea typeface="+mj-ea"/>
              </a:rPr>
              <a:t>구현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1FB14C-502B-A7DB-9BC1-25106803EA1B}"/>
              </a:ext>
            </a:extLst>
          </p:cNvPr>
          <p:cNvSpPr txBox="1"/>
          <p:nvPr/>
        </p:nvSpPr>
        <p:spPr>
          <a:xfrm>
            <a:off x="6057900" y="2158698"/>
            <a:ext cx="50165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spc="-150" dirty="0">
                <a:solidFill>
                  <a:srgbClr val="00002F"/>
                </a:solidFill>
              </a:rPr>
              <a:t>Media query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이용</a:t>
            </a:r>
            <a:r>
              <a:rPr lang="en-US" altLang="ko-KR" sz="2400" b="1" spc="-150" dirty="0">
                <a:solidFill>
                  <a:srgbClr val="00002F"/>
                </a:solidFill>
              </a:rPr>
              <a:t>. 650px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이하 구간에 적용 하기 위해 </a:t>
            </a:r>
            <a:r>
              <a:rPr lang="en-US" altLang="ko-KR" sz="2400" b="1" dirty="0">
                <a:solidFill>
                  <a:srgbClr val="D4D4D4"/>
                </a:solidFill>
                <a:effectLst/>
              </a:rPr>
              <a:t> </a:t>
            </a:r>
            <a:r>
              <a:rPr lang="en-US" altLang="ko-KR" sz="2400" b="1" dirty="0">
                <a:effectLst/>
                <a:latin typeface="Consolas" panose="020B0609020204030204" pitchFamily="49" charset="0"/>
              </a:rPr>
              <a:t>@media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 screen </a:t>
            </a:r>
            <a:r>
              <a:rPr lang="en-US" altLang="ko-KR" sz="2400" b="1" dirty="0">
                <a:effectLst/>
                <a:latin typeface="Consolas" panose="020B0609020204030204" pitchFamily="49" charset="0"/>
              </a:rPr>
              <a:t>and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 (max-width: 650</a:t>
            </a:r>
            <a:r>
              <a:rPr lang="en-US" altLang="ko-KR" sz="2400" b="1" dirty="0"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) </a:t>
            </a:r>
            <a:r>
              <a:rPr lang="ko-KR" altLang="en-US" sz="2400" b="1" dirty="0">
                <a:effectLst/>
                <a:latin typeface="Consolas" panose="020B0609020204030204" pitchFamily="49" charset="0"/>
              </a:rPr>
              <a:t>적용</a:t>
            </a:r>
            <a:endParaRPr lang="en-US" altLang="ko-KR" sz="2400" b="1" dirty="0"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메뉴 라인과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sidebar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내 </a:t>
            </a:r>
            <a:r>
              <a:rPr lang="en-US" altLang="ko-KR" sz="2400" b="1" spc="-150" dirty="0" err="1">
                <a:solidFill>
                  <a:srgbClr val="00002F"/>
                </a:solidFill>
              </a:rPr>
              <a:t>img</a:t>
            </a:r>
            <a:r>
              <a:rPr lang="ko-KR" altLang="en-US" sz="2400" b="1" spc="-150" dirty="0">
                <a:solidFill>
                  <a:srgbClr val="00002F"/>
                </a:solidFill>
              </a:rPr>
              <a:t>태그들은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display: flex;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를 적용</a:t>
            </a:r>
            <a:r>
              <a:rPr lang="en-US" altLang="ko-KR" sz="2400" b="1" spc="-150" dirty="0">
                <a:solidFill>
                  <a:srgbClr val="00002F"/>
                </a:solidFill>
              </a:rPr>
              <a:t>(flex-direction: column;)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D69048-307F-1FEC-1578-C7F5E3D3BE16}"/>
              </a:ext>
            </a:extLst>
          </p:cNvPr>
          <p:cNvSpPr txBox="1"/>
          <p:nvPr/>
        </p:nvSpPr>
        <p:spPr>
          <a:xfrm>
            <a:off x="1026522" y="1573923"/>
            <a:ext cx="10259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 err="1">
                <a:latin typeface="+mj-lt"/>
                <a:ea typeface="+mj-ea"/>
              </a:rPr>
              <a:t>Joandora</a:t>
            </a:r>
            <a:r>
              <a:rPr lang="ko-KR" altLang="en-US" sz="3200" b="1" spc="-150" dirty="0">
                <a:latin typeface="+mj-lt"/>
                <a:ea typeface="+mj-ea"/>
              </a:rPr>
              <a:t>를 실제로 작성한 페이지 화면</a:t>
            </a:r>
            <a:endParaRPr lang="ko-KR" altLang="en-US" sz="3200" b="1" spc="-150" dirty="0">
              <a:solidFill>
                <a:srgbClr val="8DBABD"/>
              </a:solidFill>
              <a:latin typeface="+mj-lt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D795D2-F3BE-7843-5205-BA97CE83B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523" y="2158697"/>
            <a:ext cx="2655140" cy="426191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7F555EF-AA62-9911-79D0-8CFFFD86E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663" y="2157938"/>
            <a:ext cx="2376237" cy="42619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67DAB3-55B9-8BA9-FF73-35A989A54D7B}"/>
              </a:ext>
            </a:extLst>
          </p:cNvPr>
          <p:cNvSpPr txBox="1"/>
          <p:nvPr/>
        </p:nvSpPr>
        <p:spPr>
          <a:xfrm>
            <a:off x="378589" y="437393"/>
            <a:ext cx="647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02.</a:t>
            </a:r>
            <a:endParaRPr lang="ko-KR" altLang="en-US" sz="32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04244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6783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spc="-300" dirty="0">
                <a:solidFill>
                  <a:srgbClr val="00002F"/>
                </a:solidFill>
                <a:latin typeface="+mj-lt"/>
                <a:ea typeface="+mj-ea"/>
              </a:rPr>
              <a:t>03</a:t>
            </a:r>
            <a:endParaRPr lang="ko-KR" altLang="en-US" sz="4400" b="1" spc="-30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lt"/>
                <a:ea typeface="+mj-ea"/>
              </a:rPr>
              <a:t>issues</a:t>
            </a:r>
            <a:endParaRPr lang="ko-KR" altLang="en-US" b="1" dirty="0">
              <a:latin typeface="+mj-lt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39AD55-2155-485F-85E7-2B0CC0D15966}"/>
              </a:ext>
            </a:extLst>
          </p:cNvPr>
          <p:cNvSpPr txBox="1"/>
          <p:nvPr/>
        </p:nvSpPr>
        <p:spPr>
          <a:xfrm>
            <a:off x="4903356" y="2472872"/>
            <a:ext cx="46737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-300" dirty="0">
                <a:solidFill>
                  <a:srgbClr val="00002F"/>
                </a:solidFill>
                <a:latin typeface="+mj-lt"/>
                <a:ea typeface="+mj-ea"/>
              </a:rPr>
              <a:t>Issues</a:t>
            </a:r>
            <a:r>
              <a:rPr lang="ko-KR" altLang="en-US" sz="4400" b="1" spc="-300" dirty="0">
                <a:solidFill>
                  <a:srgbClr val="00002F"/>
                </a:solidFill>
                <a:latin typeface="+mj-lt"/>
                <a:ea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89651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FD8FA6CE-41B8-0F13-F57B-008EA268F524}"/>
              </a:ext>
            </a:extLst>
          </p:cNvPr>
          <p:cNvCxnSpPr/>
          <p:nvPr/>
        </p:nvCxnSpPr>
        <p:spPr>
          <a:xfrm>
            <a:off x="10852923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9F0B717-5313-ADBA-2DE2-9AEF539D5875}"/>
              </a:ext>
            </a:extLst>
          </p:cNvPr>
          <p:cNvCxnSpPr/>
          <p:nvPr/>
        </p:nvCxnSpPr>
        <p:spPr>
          <a:xfrm>
            <a:off x="11280490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647894B-CBDF-0F35-5015-FAB745DEE750}"/>
              </a:ext>
            </a:extLst>
          </p:cNvPr>
          <p:cNvCxnSpPr/>
          <p:nvPr/>
        </p:nvCxnSpPr>
        <p:spPr>
          <a:xfrm>
            <a:off x="11708057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E39FDF2-FA91-F69E-416A-197AAB8565A7}"/>
              </a:ext>
            </a:extLst>
          </p:cNvPr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7AD8CF7-4746-8B35-B162-6072C568298C}"/>
              </a:ext>
            </a:extLst>
          </p:cNvPr>
          <p:cNvSpPr txBox="1"/>
          <p:nvPr/>
        </p:nvSpPr>
        <p:spPr>
          <a:xfrm>
            <a:off x="1026522" y="437393"/>
            <a:ext cx="10951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Issues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CD9680-E887-311A-4281-9327EFDAB1C8}"/>
              </a:ext>
            </a:extLst>
          </p:cNvPr>
          <p:cNvSpPr txBox="1"/>
          <p:nvPr/>
        </p:nvSpPr>
        <p:spPr>
          <a:xfrm>
            <a:off x="502821" y="498947"/>
            <a:ext cx="5196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spc="-150" dirty="0">
                <a:solidFill>
                  <a:srgbClr val="00002F"/>
                </a:solidFill>
                <a:latin typeface="+mj-lt"/>
                <a:ea typeface="+mj-ea"/>
              </a:rPr>
              <a:t>03.</a:t>
            </a:r>
            <a:endParaRPr lang="ko-KR" altLang="en-US" sz="24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905D7E-5E59-4DA3-1822-F9C50322E930}"/>
              </a:ext>
            </a:extLst>
          </p:cNvPr>
          <p:cNvSpPr txBox="1"/>
          <p:nvPr/>
        </p:nvSpPr>
        <p:spPr>
          <a:xfrm>
            <a:off x="1026522" y="1006929"/>
            <a:ext cx="1033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150" dirty="0">
                <a:solidFill>
                  <a:srgbClr val="00002F"/>
                </a:solidFill>
                <a:latin typeface="+mj-lt"/>
                <a:ea typeface="+mj-ea"/>
              </a:rPr>
              <a:t>Issue</a:t>
            </a:r>
            <a:endParaRPr lang="ko-KR" altLang="en-US" sz="24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391867-CEF8-75AD-A7B1-93068945DE68}"/>
              </a:ext>
            </a:extLst>
          </p:cNvPr>
          <p:cNvSpPr txBox="1"/>
          <p:nvPr/>
        </p:nvSpPr>
        <p:spPr>
          <a:xfrm>
            <a:off x="1026522" y="1573923"/>
            <a:ext cx="10259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>
                <a:latin typeface="+mj-lt"/>
                <a:ea typeface="+mj-ea"/>
              </a:rPr>
              <a:t>Padding</a:t>
            </a:r>
            <a:r>
              <a:rPr lang="ko-KR" altLang="en-US" sz="3200" b="1" spc="-150" dirty="0">
                <a:latin typeface="+mj-lt"/>
                <a:ea typeface="+mj-ea"/>
              </a:rPr>
              <a:t>에 관계없이 동일한 </a:t>
            </a:r>
            <a:r>
              <a:rPr lang="en-US" altLang="ko-KR" sz="3200" b="1" spc="-150" dirty="0">
                <a:latin typeface="+mj-lt"/>
                <a:ea typeface="+mj-ea"/>
              </a:rPr>
              <a:t>width</a:t>
            </a:r>
            <a:r>
              <a:rPr lang="ko-KR" altLang="en-US" sz="3200" b="1" spc="-150" dirty="0">
                <a:latin typeface="+mj-lt"/>
                <a:ea typeface="+mj-ea"/>
              </a:rPr>
              <a:t>를 주기 위해 </a:t>
            </a:r>
            <a:endParaRPr lang="ko-KR" altLang="en-US" sz="3200" b="1" spc="-150" dirty="0">
              <a:solidFill>
                <a:srgbClr val="8DBABD"/>
              </a:solidFill>
              <a:latin typeface="+mj-lt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2EEEE6-7EBE-5285-376B-88EFBDEB52F4}"/>
              </a:ext>
            </a:extLst>
          </p:cNvPr>
          <p:cNvSpPr txBox="1"/>
          <p:nvPr/>
        </p:nvSpPr>
        <p:spPr>
          <a:xfrm>
            <a:off x="2826653" y="5851071"/>
            <a:ext cx="69311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effectLst/>
                <a:latin typeface="+mn-ea"/>
              </a:rPr>
              <a:t>모든 태그</a:t>
            </a:r>
            <a:r>
              <a:rPr lang="en-US" altLang="ko-KR" sz="2400" b="1" dirty="0">
                <a:effectLst/>
                <a:latin typeface="+mn-ea"/>
              </a:rPr>
              <a:t>(*)</a:t>
            </a:r>
            <a:r>
              <a:rPr lang="ko-KR" altLang="en-US" sz="2400" b="1" dirty="0">
                <a:effectLst/>
                <a:latin typeface="+mn-ea"/>
              </a:rPr>
              <a:t>에 </a:t>
            </a:r>
            <a:r>
              <a:rPr lang="en-US" altLang="ko-KR" sz="2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box-sizing</a:t>
            </a:r>
            <a:r>
              <a:rPr lang="en-US" altLang="ko-K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border-box</a:t>
            </a:r>
            <a:r>
              <a:rPr lang="en-US" altLang="ko-KR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2400" b="1" spc="-150" dirty="0">
                <a:latin typeface="+mn-ea"/>
              </a:rPr>
              <a:t>  </a:t>
            </a:r>
            <a:r>
              <a:rPr lang="ko-KR" altLang="en-US" sz="2400" b="1" spc="-150" dirty="0">
                <a:latin typeface="+mn-ea"/>
              </a:rPr>
              <a:t>속성 적용</a:t>
            </a:r>
            <a:endParaRPr lang="en-US" altLang="ko-KR" sz="2400" b="1" spc="-150" dirty="0">
              <a:latin typeface="+mn-ea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D6F22F8-C43E-C69E-2A92-C675AF0AEEAC}"/>
              </a:ext>
            </a:extLst>
          </p:cNvPr>
          <p:cNvCxnSpPr>
            <a:cxnSpLocks/>
          </p:cNvCxnSpPr>
          <p:nvPr/>
        </p:nvCxnSpPr>
        <p:spPr>
          <a:xfrm>
            <a:off x="5101389" y="4004885"/>
            <a:ext cx="186489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8ED4CCEE-984E-9D70-B943-315226852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04" y="2226949"/>
            <a:ext cx="3889206" cy="362412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EB799447-0456-416F-6D3F-89B549838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8663" y="2226950"/>
            <a:ext cx="3924296" cy="362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637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852923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280490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708057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F8EC739-0458-4499-9879-FEAEC759DA64}"/>
              </a:ext>
            </a:extLst>
          </p:cNvPr>
          <p:cNvSpPr txBox="1"/>
          <p:nvPr/>
        </p:nvSpPr>
        <p:spPr>
          <a:xfrm>
            <a:off x="1026522" y="1573923"/>
            <a:ext cx="10259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 err="1">
                <a:latin typeface="+mj-ea"/>
                <a:ea typeface="+mj-ea"/>
              </a:rPr>
              <a:t>그라데이션</a:t>
            </a:r>
            <a:r>
              <a:rPr lang="ko-KR" altLang="en-US" sz="3200" b="1" spc="-150" dirty="0">
                <a:latin typeface="+mj-ea"/>
                <a:ea typeface="+mj-ea"/>
              </a:rPr>
              <a:t> 패턴 반복 발생방지</a:t>
            </a:r>
            <a:endParaRPr lang="ko-KR" altLang="en-US" sz="3200" b="1" spc="-150" dirty="0">
              <a:solidFill>
                <a:srgbClr val="8DBABD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30230F-6B1E-4B78-A7C9-0B2586C03F0A}"/>
              </a:ext>
            </a:extLst>
          </p:cNvPr>
          <p:cNvSpPr txBox="1"/>
          <p:nvPr/>
        </p:nvSpPr>
        <p:spPr>
          <a:xfrm>
            <a:off x="2826653" y="5851071"/>
            <a:ext cx="69311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/>
              </a:rPr>
              <a:t>Body</a:t>
            </a:r>
            <a:r>
              <a:rPr lang="ko-KR" altLang="en-US" sz="2400" b="1" dirty="0">
                <a:effectLst/>
              </a:rPr>
              <a:t>에 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background-repeat: no-repeat;</a:t>
            </a:r>
          </a:p>
          <a:p>
            <a:r>
              <a:rPr lang="en-US" altLang="ko-KR" sz="2400" b="1" spc="-150" dirty="0">
                <a:latin typeface="+mn-ea"/>
              </a:rPr>
              <a:t> </a:t>
            </a:r>
            <a:r>
              <a:rPr lang="ko-KR" altLang="en-US" sz="2400" b="1" spc="-150" dirty="0">
                <a:latin typeface="+mn-ea"/>
              </a:rPr>
              <a:t>속성 적용</a:t>
            </a:r>
            <a:endParaRPr lang="en-US" altLang="ko-KR" sz="2400" b="1" spc="-15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A9FE62B-3B53-FDAE-863D-D4E2ADE08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521" y="2158698"/>
            <a:ext cx="3705691" cy="369237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8BB6128-9715-9214-CB11-B908340EC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231" y="2158698"/>
            <a:ext cx="3705691" cy="3692373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9DA77044-7FDC-B596-32E3-82B3C64E3602}"/>
              </a:ext>
            </a:extLst>
          </p:cNvPr>
          <p:cNvCxnSpPr>
            <a:cxnSpLocks/>
          </p:cNvCxnSpPr>
          <p:nvPr/>
        </p:nvCxnSpPr>
        <p:spPr>
          <a:xfrm>
            <a:off x="5101389" y="4004885"/>
            <a:ext cx="186489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B345E6F-5DA1-9763-7A79-DFD2331B374D}"/>
              </a:ext>
            </a:extLst>
          </p:cNvPr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EA5B0A6-158D-8A88-147F-286558EEDCDA}"/>
              </a:ext>
            </a:extLst>
          </p:cNvPr>
          <p:cNvSpPr txBox="1"/>
          <p:nvPr/>
        </p:nvSpPr>
        <p:spPr>
          <a:xfrm>
            <a:off x="1026522" y="437393"/>
            <a:ext cx="10951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Issues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A7FD65-1462-0DE6-85FC-10FEF6D36209}"/>
              </a:ext>
            </a:extLst>
          </p:cNvPr>
          <p:cNvSpPr txBox="1"/>
          <p:nvPr/>
        </p:nvSpPr>
        <p:spPr>
          <a:xfrm>
            <a:off x="502821" y="498947"/>
            <a:ext cx="5196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spc="-150" dirty="0">
                <a:solidFill>
                  <a:srgbClr val="00002F"/>
                </a:solidFill>
                <a:latin typeface="+mj-lt"/>
                <a:ea typeface="+mj-ea"/>
              </a:rPr>
              <a:t>03.</a:t>
            </a:r>
            <a:endParaRPr lang="ko-KR" altLang="en-US" sz="24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FD5746-5395-A864-A0FC-F5245A1C148D}"/>
              </a:ext>
            </a:extLst>
          </p:cNvPr>
          <p:cNvSpPr txBox="1"/>
          <p:nvPr/>
        </p:nvSpPr>
        <p:spPr>
          <a:xfrm>
            <a:off x="1026522" y="1006929"/>
            <a:ext cx="1033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150" dirty="0">
                <a:solidFill>
                  <a:srgbClr val="00002F"/>
                </a:solidFill>
                <a:latin typeface="+mj-lt"/>
                <a:ea typeface="+mj-ea"/>
              </a:rPr>
              <a:t>Issue</a:t>
            </a:r>
            <a:endParaRPr lang="ko-KR" altLang="en-US" sz="24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97832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026522" y="437393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Codes</a:t>
            </a:r>
            <a:endParaRPr lang="ko-KR" altLang="en-US" sz="32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2148D6-C7A9-EFFA-50F9-D2A2BD0FFAF1}"/>
              </a:ext>
            </a:extLst>
          </p:cNvPr>
          <p:cNvSpPr txBox="1"/>
          <p:nvPr/>
        </p:nvSpPr>
        <p:spPr>
          <a:xfrm>
            <a:off x="310817" y="1022168"/>
            <a:ext cx="63286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box-sizing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border-box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html, body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linear-gradient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1" dirty="0"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bottom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skyblue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background-repeat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no-repeat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Arial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Helvetica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sans-serif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.container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.main-image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17.5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 err="1"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"./14/bg.png"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E6F94C-4514-2900-E981-156CA4E95EEE}"/>
              </a:ext>
            </a:extLst>
          </p:cNvPr>
          <p:cNvSpPr txBox="1"/>
          <p:nvPr/>
        </p:nvSpPr>
        <p:spPr>
          <a:xfrm>
            <a:off x="6096000" y="1022168"/>
            <a:ext cx="610001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.main-image </a:t>
            </a:r>
            <a:r>
              <a:rPr lang="en-US" altLang="ko-KR" sz="1400" b="1" dirty="0"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 h1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yellow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list-style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green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</p:spTree>
    <p:extLst>
      <p:ext uri="{BB962C8B-B14F-4D97-AF65-F5344CB8AC3E}">
        <p14:creationId xmlns:p14="http://schemas.microsoft.com/office/powerpoint/2010/main" val="1902798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12148D6-C7A9-EFFA-50F9-D2A2BD0FFAF1}"/>
              </a:ext>
            </a:extLst>
          </p:cNvPr>
          <p:cNvSpPr txBox="1"/>
          <p:nvPr/>
        </p:nvSpPr>
        <p:spPr>
          <a:xfrm>
            <a:off x="310817" y="1022168"/>
            <a:ext cx="632861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a:hover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yellow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.wrapper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#eeeeee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.content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75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28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1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E6F94C-4514-2900-E981-156CA4E95EEE}"/>
              </a:ext>
            </a:extLst>
          </p:cNvPr>
          <p:cNvSpPr txBox="1"/>
          <p:nvPr/>
        </p:nvSpPr>
        <p:spPr>
          <a:xfrm>
            <a:off x="6096000" y="1022168"/>
            <a:ext cx="6100010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.sidebar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 err="1">
                <a:solidFill>
                  <a:srgbClr val="FFC66D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127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212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space-evenly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14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.footer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white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.footer </a:t>
            </a:r>
            <a:r>
              <a:rPr lang="en-US" altLang="ko-KR" sz="1400" b="1" dirty="0"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div:nth-child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font-style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italic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645CB4-DC54-9B2E-754B-7E6AAEAF446A}"/>
              </a:ext>
            </a:extLst>
          </p:cNvPr>
          <p:cNvSpPr txBox="1"/>
          <p:nvPr/>
        </p:nvSpPr>
        <p:spPr>
          <a:xfrm>
            <a:off x="1026522" y="437393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Codes</a:t>
            </a:r>
            <a:endParaRPr lang="ko-KR" altLang="en-US" sz="32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23838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423F94F-B28F-D47C-2EB8-91D3577C28BC}"/>
              </a:ext>
            </a:extLst>
          </p:cNvPr>
          <p:cNvSpPr txBox="1"/>
          <p:nvPr/>
        </p:nvSpPr>
        <p:spPr>
          <a:xfrm>
            <a:off x="136517" y="1022168"/>
            <a:ext cx="610001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1" dirty="0"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dirty="0"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.container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38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.wrapper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block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.main-image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.content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.sidebar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99A1E3-DC5E-1FBC-0E68-ECFE03284588}"/>
              </a:ext>
            </a:extLst>
          </p:cNvPr>
          <p:cNvSpPr txBox="1"/>
          <p:nvPr/>
        </p:nvSpPr>
        <p:spPr>
          <a:xfrm>
            <a:off x="1026522" y="437393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Codes</a:t>
            </a:r>
            <a:endParaRPr lang="ko-KR" altLang="en-US" sz="32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06830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423F94F-B28F-D47C-2EB8-91D3577C28BC}"/>
              </a:ext>
            </a:extLst>
          </p:cNvPr>
          <p:cNvSpPr txBox="1"/>
          <p:nvPr/>
        </p:nvSpPr>
        <p:spPr>
          <a:xfrm>
            <a:off x="136517" y="1022168"/>
            <a:ext cx="6100010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altLang="ko-KR" sz="1400" b="1" dirty="0"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dirty="0"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max-width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650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.container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.main-image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.main-image </a:t>
            </a:r>
            <a:r>
              <a:rPr lang="en-US" altLang="ko-KR" sz="1400" b="1" dirty="0"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 h1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0.4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2.5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#eeeeee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align-items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A5F836-EC6B-181E-B07B-04ACA463C68F}"/>
              </a:ext>
            </a:extLst>
          </p:cNvPr>
          <p:cNvSpPr txBox="1"/>
          <p:nvPr/>
        </p:nvSpPr>
        <p:spPr>
          <a:xfrm>
            <a:off x="5065468" y="1022168"/>
            <a:ext cx="61000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80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em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black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.wrapper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.sidebar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#eeeeee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b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280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400" b="0" dirty="0">
                <a:solidFill>
                  <a:srgbClr val="9876AA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6897BB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4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px</a:t>
            </a:r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r>
              <a:rPr lang="en-US" altLang="ko-KR" sz="14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ko-KR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61EC5C-F723-5492-A501-6E90431FA0E3}"/>
              </a:ext>
            </a:extLst>
          </p:cNvPr>
          <p:cNvSpPr txBox="1"/>
          <p:nvPr/>
        </p:nvSpPr>
        <p:spPr>
          <a:xfrm>
            <a:off x="1026522" y="437393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Codes</a:t>
            </a:r>
            <a:endParaRPr lang="ko-KR" altLang="en-US" sz="32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02261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90035" y="2447473"/>
            <a:ext cx="3811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spc="-300" dirty="0">
                <a:solidFill>
                  <a:srgbClr val="00002F"/>
                </a:solidFill>
                <a:latin typeface="+mj-lt"/>
                <a:ea typeface="+mj-ea"/>
              </a:rPr>
              <a:t>Thank you</a:t>
            </a:r>
            <a:endParaRPr lang="ko-KR" altLang="en-US" sz="7200" b="1" spc="-30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lt"/>
                <a:ea typeface="+mj-ea"/>
              </a:rPr>
              <a:t>감사합니다</a:t>
            </a:r>
            <a:r>
              <a:rPr lang="en-US" altLang="ko-KR" b="1" dirty="0">
                <a:latin typeface="+mj-lt"/>
                <a:ea typeface="+mj-ea"/>
              </a:rPr>
              <a:t>.</a:t>
            </a:r>
            <a:endParaRPr lang="ko-KR" altLang="en-US" b="1" dirty="0"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9020" y="2497976"/>
            <a:ext cx="167866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+mj-lt"/>
                <a:ea typeface="+mj-ea"/>
              </a:rPr>
              <a:t>01</a:t>
            </a:r>
            <a:endParaRPr lang="ko-KR" altLang="en-US" sz="11500" b="1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754278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2F"/>
                </a:solidFill>
                <a:latin typeface="+mj-lt"/>
                <a:ea typeface="+mj-ea"/>
              </a:rPr>
              <a:t>layout</a:t>
            </a:r>
            <a:endParaRPr lang="ko-KR" altLang="en-US" sz="2000" b="1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89953" y="2514009"/>
            <a:ext cx="167866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+mj-lt"/>
                <a:ea typeface="+mj-ea"/>
              </a:rPr>
              <a:t>02</a:t>
            </a:r>
            <a:endParaRPr lang="ko-KR" altLang="en-US" sz="11500" b="1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30886" y="2497976"/>
            <a:ext cx="167866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+mj-lt"/>
                <a:ea typeface="+mj-ea"/>
              </a:rPr>
              <a:t>03</a:t>
            </a:r>
            <a:endParaRPr lang="ko-KR" altLang="en-US" sz="11500" b="1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236144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rgbClr val="00002F"/>
                </a:solidFill>
                <a:latin typeface="+mj-lt"/>
                <a:ea typeface="+mj-ea"/>
              </a:rPr>
              <a:t>Issues</a:t>
            </a:r>
            <a:r>
              <a:rPr lang="ko-KR" altLang="en-US" sz="2000" b="1" dirty="0">
                <a:solidFill>
                  <a:srgbClr val="00002F"/>
                </a:solidFill>
                <a:latin typeface="+mj-lt"/>
                <a:ea typeface="+mj-ea"/>
              </a:rPr>
              <a:t>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63790" y="627893"/>
            <a:ext cx="18644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CONTENTS</a:t>
            </a:r>
            <a:endParaRPr lang="ko-KR" altLang="en-US" sz="32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C3754C04-C512-4745-2289-CC0F35456BD5}"/>
              </a:ext>
            </a:extLst>
          </p:cNvPr>
          <p:cNvSpPr/>
          <p:nvPr/>
        </p:nvSpPr>
        <p:spPr>
          <a:xfrm>
            <a:off x="4935899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rgbClr val="00002F"/>
                </a:solidFill>
                <a:latin typeface="+mj-lt"/>
                <a:ea typeface="+mj-ea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2240987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8996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-300" dirty="0">
                <a:solidFill>
                  <a:srgbClr val="00002F"/>
                </a:solidFill>
                <a:latin typeface="+mj-lt"/>
                <a:ea typeface="나눔스퀘어 Bold" panose="020B0600000101010101" pitchFamily="50" charset="-127"/>
              </a:rPr>
              <a:t>01 </a:t>
            </a:r>
            <a:endParaRPr lang="ko-KR" altLang="en-US" sz="4400" b="1" spc="-300" dirty="0">
              <a:solidFill>
                <a:srgbClr val="00002F"/>
              </a:solidFill>
              <a:latin typeface="+mj-lt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레이아웃</a:t>
            </a:r>
            <a:r>
              <a:rPr lang="en-US" altLang="ko-KR" b="1" dirty="0">
                <a:latin typeface="+mj-ea"/>
                <a:ea typeface="+mj-ea"/>
              </a:rPr>
              <a:t>, </a:t>
            </a:r>
            <a:r>
              <a:rPr lang="ko-KR" altLang="en-US" b="1" dirty="0">
                <a:latin typeface="+mj-ea"/>
                <a:ea typeface="+mj-ea"/>
              </a:rPr>
              <a:t>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CB5355-E57B-4153-AF76-6368759CDD7F}"/>
              </a:ext>
            </a:extLst>
          </p:cNvPr>
          <p:cNvSpPr txBox="1"/>
          <p:nvPr/>
        </p:nvSpPr>
        <p:spPr>
          <a:xfrm>
            <a:off x="4903357" y="2472872"/>
            <a:ext cx="20990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spc="-300" dirty="0">
                <a:solidFill>
                  <a:srgbClr val="00002F"/>
                </a:solidFill>
                <a:latin typeface="+mj-lt"/>
                <a:ea typeface="나눔스퀘어 Bold" panose="020B0600000101010101" pitchFamily="50" charset="-127"/>
              </a:rPr>
              <a:t>Layout </a:t>
            </a:r>
            <a:endParaRPr lang="ko-KR" altLang="en-US" sz="4400" b="1" spc="-300" dirty="0">
              <a:solidFill>
                <a:srgbClr val="00002F"/>
              </a:solidFill>
              <a:latin typeface="+mj-lt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454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3" y="437393"/>
            <a:ext cx="1770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Layout</a:t>
            </a:r>
            <a:endParaRPr lang="ko-KR" altLang="en-US" sz="3200" b="1" spc="-150" dirty="0">
              <a:solidFill>
                <a:srgbClr val="00002F"/>
              </a:solidFill>
              <a:latin typeface="+mj-lt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8588" y="437393"/>
            <a:ext cx="647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01</a:t>
            </a:r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.</a:t>
            </a:r>
            <a:endParaRPr lang="ko-KR" altLang="en-US" sz="3200" spc="-150" dirty="0">
              <a:solidFill>
                <a:srgbClr val="00002F"/>
              </a:solidFill>
              <a:latin typeface="+mj-lt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26522" y="1573923"/>
            <a:ext cx="98319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latin typeface="+mj-lt"/>
                <a:ea typeface="+mj-ea"/>
              </a:rPr>
              <a:t>세 구간을 나누어</a:t>
            </a:r>
            <a:r>
              <a:rPr lang="en-US" altLang="ko-KR" sz="3200" b="1" spc="-150" dirty="0">
                <a:latin typeface="+mj-lt"/>
                <a:ea typeface="+mj-ea"/>
              </a:rPr>
              <a:t> Layout</a:t>
            </a:r>
            <a:r>
              <a:rPr lang="ko-KR" altLang="en-US" sz="3200" b="1" spc="-150" dirty="0">
                <a:latin typeface="+mj-lt"/>
                <a:ea typeface="+mj-ea"/>
              </a:rPr>
              <a:t>을 구성하였음</a:t>
            </a:r>
            <a:r>
              <a:rPr lang="en-US" altLang="ko-KR" sz="3200" b="1" spc="-150" dirty="0">
                <a:latin typeface="+mj-lt"/>
                <a:ea typeface="+mj-ea"/>
              </a:rPr>
              <a:t>.</a:t>
            </a:r>
            <a:endParaRPr lang="ko-KR" altLang="en-US" sz="3200" b="1" spc="-150" dirty="0">
              <a:solidFill>
                <a:srgbClr val="8DBABD"/>
              </a:solidFill>
              <a:latin typeface="+mj-lt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26523" y="1006929"/>
            <a:ext cx="134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rgbClr val="00002F"/>
                </a:solidFill>
                <a:latin typeface="+mj-ea"/>
                <a:ea typeface="+mj-ea"/>
              </a:rPr>
              <a:t>레이아웃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7B7A544-CEFC-4EF6-8A7D-F6658B0C04CB}"/>
              </a:ext>
            </a:extLst>
          </p:cNvPr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8F00D7A-D53F-4EE8-A637-A57FD9B80791}"/>
              </a:ext>
            </a:extLst>
          </p:cNvPr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4C96266-4B0F-4619-B5CB-5CB62B51091C}"/>
              </a:ext>
            </a:extLst>
          </p:cNvPr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54700" y="2158698"/>
            <a:ext cx="52197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spc="-150" dirty="0">
                <a:solidFill>
                  <a:srgbClr val="00002F"/>
                </a:solidFill>
                <a:latin typeface="+mj-lt"/>
              </a:rPr>
              <a:t>Media query </a:t>
            </a:r>
            <a:r>
              <a:rPr lang="ko-KR" altLang="en-US" sz="2400" b="1" spc="-150" dirty="0">
                <a:solidFill>
                  <a:srgbClr val="00002F"/>
                </a:solidFill>
                <a:latin typeface="+mj-lt"/>
              </a:rPr>
              <a:t>이용</a:t>
            </a:r>
            <a:endParaRPr lang="en-US" altLang="ko-KR" sz="2400" b="1" spc="-150" dirty="0">
              <a:solidFill>
                <a:srgbClr val="00002F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  <a:latin typeface="+mj-lt"/>
              </a:rPr>
              <a:t>구간의 </a:t>
            </a:r>
            <a:r>
              <a:rPr lang="en-US" altLang="ko-KR" sz="2400" b="1" spc="-150" dirty="0">
                <a:solidFill>
                  <a:srgbClr val="00002F"/>
                </a:solidFill>
                <a:latin typeface="+mj-lt"/>
              </a:rPr>
              <a:t>breakpoint</a:t>
            </a:r>
            <a:r>
              <a:rPr lang="ko-KR" altLang="en-US" sz="2400" b="1" spc="-150" dirty="0">
                <a:solidFill>
                  <a:srgbClr val="00002F"/>
                </a:solidFill>
                <a:latin typeface="+mj-lt"/>
              </a:rPr>
              <a:t>는 </a:t>
            </a:r>
            <a:r>
              <a:rPr lang="en-US" altLang="ko-KR" sz="2400" b="1" spc="-150" dirty="0">
                <a:solidFill>
                  <a:srgbClr val="00002F"/>
                </a:solidFill>
                <a:latin typeface="+mj-lt"/>
              </a:rPr>
              <a:t>650px, 1024px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  <a:latin typeface="+mj-lt"/>
              </a:rPr>
              <a:t>해당 레이아웃은 </a:t>
            </a:r>
            <a:r>
              <a:rPr lang="en-US" altLang="ko-KR" sz="2400" b="1" spc="-150" dirty="0">
                <a:solidFill>
                  <a:srgbClr val="00002F"/>
                </a:solidFill>
                <a:latin typeface="+mj-lt"/>
              </a:rPr>
              <a:t>1024px</a:t>
            </a:r>
            <a:r>
              <a:rPr lang="ko-KR" altLang="en-US" sz="2400" b="1" spc="-150" dirty="0">
                <a:solidFill>
                  <a:srgbClr val="00002F"/>
                </a:solidFill>
                <a:latin typeface="+mj-lt"/>
              </a:rPr>
              <a:t>초과 구간에 적용 됨</a:t>
            </a:r>
            <a:r>
              <a:rPr lang="en-US" altLang="ko-KR" sz="2400" b="1" spc="-150" dirty="0">
                <a:solidFill>
                  <a:srgbClr val="00002F"/>
                </a:solidFill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+mj-lt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548F25B1-4686-190A-4037-70E8592BE23C}"/>
              </a:ext>
            </a:extLst>
          </p:cNvPr>
          <p:cNvGrpSpPr/>
          <p:nvPr/>
        </p:nvGrpSpPr>
        <p:grpSpPr>
          <a:xfrm>
            <a:off x="1117600" y="2171447"/>
            <a:ext cx="4478928" cy="4492979"/>
            <a:chOff x="1026523" y="2117371"/>
            <a:chExt cx="4478928" cy="449297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1A851D2-EECC-35B3-469B-585D3D7A06DD}"/>
                </a:ext>
              </a:extLst>
            </p:cNvPr>
            <p:cNvSpPr/>
            <p:nvPr/>
          </p:nvSpPr>
          <p:spPr>
            <a:xfrm>
              <a:off x="1026530" y="2117371"/>
              <a:ext cx="4478921" cy="4492979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19442CD-A133-E27A-DD08-003CF89CEFCC}"/>
                </a:ext>
              </a:extLst>
            </p:cNvPr>
            <p:cNvSpPr/>
            <p:nvPr/>
          </p:nvSpPr>
          <p:spPr>
            <a:xfrm>
              <a:off x="1026530" y="3342453"/>
              <a:ext cx="4478921" cy="32035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5DC1015-FE02-2252-FD6F-80F73E5EF31C}"/>
                </a:ext>
              </a:extLst>
            </p:cNvPr>
            <p:cNvSpPr/>
            <p:nvPr/>
          </p:nvSpPr>
          <p:spPr>
            <a:xfrm>
              <a:off x="1026530" y="3666827"/>
              <a:ext cx="4478920" cy="198080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59F1CDD-8AA1-62E3-599A-35C1506623CE}"/>
                </a:ext>
              </a:extLst>
            </p:cNvPr>
            <p:cNvSpPr/>
            <p:nvPr/>
          </p:nvSpPr>
          <p:spPr>
            <a:xfrm>
              <a:off x="1026527" y="3666427"/>
              <a:ext cx="3002880" cy="1985220"/>
            </a:xfrm>
            <a:prstGeom prst="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컨텐츠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BDF7636-9F4B-5D08-6365-8E09F30608A5}"/>
                </a:ext>
              </a:extLst>
            </p:cNvPr>
            <p:cNvSpPr/>
            <p:nvPr/>
          </p:nvSpPr>
          <p:spPr>
            <a:xfrm>
              <a:off x="4029407" y="3670845"/>
              <a:ext cx="1476043" cy="1980803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세부 사진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A706382-47A0-58EE-863F-748F106E91F7}"/>
                </a:ext>
              </a:extLst>
            </p:cNvPr>
            <p:cNvSpPr/>
            <p:nvPr/>
          </p:nvSpPr>
          <p:spPr>
            <a:xfrm>
              <a:off x="1026530" y="5647630"/>
              <a:ext cx="4478920" cy="962720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푸터</a:t>
              </a:r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C425EC0-E021-57FE-8CFB-363451C78FD2}"/>
                </a:ext>
              </a:extLst>
            </p:cNvPr>
            <p:cNvSpPr/>
            <p:nvPr/>
          </p:nvSpPr>
          <p:spPr>
            <a:xfrm>
              <a:off x="1026527" y="2123784"/>
              <a:ext cx="4478921" cy="121866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헤더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6125145C-5ACB-59AC-5A7D-93977668BB7C}"/>
                </a:ext>
              </a:extLst>
            </p:cNvPr>
            <p:cNvSpPr/>
            <p:nvPr/>
          </p:nvSpPr>
          <p:spPr>
            <a:xfrm>
              <a:off x="2042675" y="3346071"/>
              <a:ext cx="1016152" cy="31633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메뉴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920E5C1F-07A2-343B-9C7D-2E5F7FA69852}"/>
                </a:ext>
              </a:extLst>
            </p:cNvPr>
            <p:cNvSpPr/>
            <p:nvPr/>
          </p:nvSpPr>
          <p:spPr>
            <a:xfrm>
              <a:off x="3067960" y="3346071"/>
              <a:ext cx="1016152" cy="31633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메뉴</a:t>
              </a: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1976B949-868E-023C-5723-1EBBE9427F50}"/>
                </a:ext>
              </a:extLst>
            </p:cNvPr>
            <p:cNvSpPr/>
            <p:nvPr/>
          </p:nvSpPr>
          <p:spPr>
            <a:xfrm>
              <a:off x="4093245" y="3346071"/>
              <a:ext cx="1016152" cy="31633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메뉴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6616AA4A-81EA-5259-9405-0935CBE7D0BF}"/>
                </a:ext>
              </a:extLst>
            </p:cNvPr>
            <p:cNvSpPr/>
            <p:nvPr/>
          </p:nvSpPr>
          <p:spPr>
            <a:xfrm>
              <a:off x="1026523" y="3346071"/>
              <a:ext cx="1016152" cy="31633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메뉴</a:t>
              </a: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C327419E-B0B2-8EE2-9C76-3A767A6CA2F7}"/>
                </a:ext>
              </a:extLst>
            </p:cNvPr>
            <p:cNvSpPr/>
            <p:nvPr/>
          </p:nvSpPr>
          <p:spPr>
            <a:xfrm>
              <a:off x="4157828" y="3821374"/>
              <a:ext cx="1219200" cy="457200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세부 사진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735D2F47-3626-9490-3870-2DDD1D351452}"/>
                </a:ext>
              </a:extLst>
            </p:cNvPr>
            <p:cNvSpPr/>
            <p:nvPr/>
          </p:nvSpPr>
          <p:spPr>
            <a:xfrm>
              <a:off x="4157828" y="5038684"/>
              <a:ext cx="1219200" cy="457200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세부 사진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0AB7D0A-F483-4527-ADFA-B540A0398F86}"/>
                </a:ext>
              </a:extLst>
            </p:cNvPr>
            <p:cNvSpPr/>
            <p:nvPr/>
          </p:nvSpPr>
          <p:spPr>
            <a:xfrm>
              <a:off x="4157828" y="4428628"/>
              <a:ext cx="1219200" cy="457200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세부 사진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3" y="437393"/>
            <a:ext cx="1770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Layout</a:t>
            </a:r>
            <a:endParaRPr lang="ko-KR" altLang="en-US" sz="32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26522" y="1573923"/>
            <a:ext cx="98319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latin typeface="+mj-lt"/>
                <a:ea typeface="+mj-ea"/>
              </a:rPr>
              <a:t>세 구간을 나누어</a:t>
            </a:r>
            <a:r>
              <a:rPr lang="en-US" altLang="ko-KR" sz="3200" b="1" spc="-150" dirty="0">
                <a:latin typeface="+mj-lt"/>
                <a:ea typeface="+mj-ea"/>
              </a:rPr>
              <a:t> Layout</a:t>
            </a:r>
            <a:r>
              <a:rPr lang="ko-KR" altLang="en-US" sz="3200" b="1" spc="-150" dirty="0">
                <a:latin typeface="+mj-lt"/>
                <a:ea typeface="+mj-ea"/>
              </a:rPr>
              <a:t>을 구성하였음</a:t>
            </a:r>
            <a:r>
              <a:rPr lang="en-US" altLang="ko-KR" sz="3200" b="1" spc="-150" dirty="0">
                <a:latin typeface="+mj-lt"/>
                <a:ea typeface="+mj-ea"/>
              </a:rPr>
              <a:t>.</a:t>
            </a:r>
            <a:endParaRPr lang="ko-KR" altLang="en-US" sz="3200" b="1" spc="-150" dirty="0">
              <a:solidFill>
                <a:srgbClr val="8DBABD"/>
              </a:solidFill>
              <a:latin typeface="+mj-lt"/>
              <a:ea typeface="+mj-ea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7B7A544-CEFC-4EF6-8A7D-F6658B0C04CB}"/>
              </a:ext>
            </a:extLst>
          </p:cNvPr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8F00D7A-D53F-4EE8-A637-A57FD9B80791}"/>
              </a:ext>
            </a:extLst>
          </p:cNvPr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4C96266-4B0F-4619-B5CB-5CB62B51091C}"/>
              </a:ext>
            </a:extLst>
          </p:cNvPr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54700" y="2158698"/>
            <a:ext cx="52197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spc="-150" dirty="0">
                <a:solidFill>
                  <a:srgbClr val="00002F"/>
                </a:solidFill>
              </a:rPr>
              <a:t>Media query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이용</a:t>
            </a: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구간의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breakpoint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는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650px, 1024px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해당 레이아웃은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650px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초과</a:t>
            </a:r>
            <a:r>
              <a:rPr lang="en-US" altLang="ko-KR" sz="2400" b="1" spc="-150" dirty="0">
                <a:solidFill>
                  <a:srgbClr val="00002F"/>
                </a:solidFill>
              </a:rPr>
              <a:t>, 1024px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이하 구간에 적용 됨</a:t>
            </a:r>
            <a:r>
              <a:rPr lang="en-US" altLang="ko-KR" sz="2400" b="1" spc="-150" dirty="0">
                <a:solidFill>
                  <a:srgbClr val="00002F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521657F-6AA0-DB77-508B-B5D73AD3375B}"/>
              </a:ext>
            </a:extLst>
          </p:cNvPr>
          <p:cNvGrpSpPr/>
          <p:nvPr/>
        </p:nvGrpSpPr>
        <p:grpSpPr>
          <a:xfrm>
            <a:off x="1117641" y="2158698"/>
            <a:ext cx="3677829" cy="4407309"/>
            <a:chOff x="1117641" y="2200483"/>
            <a:chExt cx="3677829" cy="436552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1A851D2-EECC-35B3-469B-585D3D7A06DD}"/>
                </a:ext>
              </a:extLst>
            </p:cNvPr>
            <p:cNvSpPr/>
            <p:nvPr/>
          </p:nvSpPr>
          <p:spPr>
            <a:xfrm>
              <a:off x="1117649" y="2200483"/>
              <a:ext cx="3677821" cy="4365524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19442CD-A133-E27A-DD08-003CF89CEFCC}"/>
                </a:ext>
              </a:extLst>
            </p:cNvPr>
            <p:cNvSpPr/>
            <p:nvPr/>
          </p:nvSpPr>
          <p:spPr>
            <a:xfrm>
              <a:off x="1117646" y="3120266"/>
              <a:ext cx="3677821" cy="31126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5DC1015-FE02-2252-FD6F-80F73E5EF31C}"/>
                </a:ext>
              </a:extLst>
            </p:cNvPr>
            <p:cNvSpPr/>
            <p:nvPr/>
          </p:nvSpPr>
          <p:spPr>
            <a:xfrm>
              <a:off x="1117647" y="3431147"/>
              <a:ext cx="3677821" cy="219945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59F1CDD-8AA1-62E3-599A-35C1506623CE}"/>
                </a:ext>
              </a:extLst>
            </p:cNvPr>
            <p:cNvSpPr/>
            <p:nvPr/>
          </p:nvSpPr>
          <p:spPr>
            <a:xfrm>
              <a:off x="1117646" y="3434662"/>
              <a:ext cx="3677821" cy="1403820"/>
            </a:xfrm>
            <a:prstGeom prst="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컨텐츠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BDF7636-9F4B-5D08-6365-8E09F30608A5}"/>
                </a:ext>
              </a:extLst>
            </p:cNvPr>
            <p:cNvSpPr/>
            <p:nvPr/>
          </p:nvSpPr>
          <p:spPr>
            <a:xfrm>
              <a:off x="1117643" y="4842385"/>
              <a:ext cx="3677827" cy="792116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세부 사진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A706382-47A0-58EE-863F-748F106E91F7}"/>
                </a:ext>
              </a:extLst>
            </p:cNvPr>
            <p:cNvSpPr/>
            <p:nvPr/>
          </p:nvSpPr>
          <p:spPr>
            <a:xfrm>
              <a:off x="1117648" y="5630597"/>
              <a:ext cx="3677821" cy="935410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푸터</a:t>
              </a:r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C425EC0-E021-57FE-8CFB-363451C78FD2}"/>
                </a:ext>
              </a:extLst>
            </p:cNvPr>
            <p:cNvSpPr/>
            <p:nvPr/>
          </p:nvSpPr>
          <p:spPr>
            <a:xfrm>
              <a:off x="1117646" y="2206716"/>
              <a:ext cx="3677821" cy="91355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헤더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6125145C-5ACB-59AC-5A7D-93977668BB7C}"/>
                </a:ext>
              </a:extLst>
            </p:cNvPr>
            <p:cNvSpPr/>
            <p:nvPr/>
          </p:nvSpPr>
          <p:spPr>
            <a:xfrm>
              <a:off x="2039517" y="3121570"/>
              <a:ext cx="919124" cy="303463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메뉴</a:t>
              </a: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920E5C1F-07A2-343B-9C7D-2E5F7FA69852}"/>
                </a:ext>
              </a:extLst>
            </p:cNvPr>
            <p:cNvSpPr/>
            <p:nvPr/>
          </p:nvSpPr>
          <p:spPr>
            <a:xfrm>
              <a:off x="2956705" y="3121570"/>
              <a:ext cx="919124" cy="303463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메뉴</a:t>
              </a: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1976B949-868E-023C-5723-1EBBE9427F50}"/>
                </a:ext>
              </a:extLst>
            </p:cNvPr>
            <p:cNvSpPr/>
            <p:nvPr/>
          </p:nvSpPr>
          <p:spPr>
            <a:xfrm>
              <a:off x="3872393" y="3121570"/>
              <a:ext cx="919123" cy="303463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메뉴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6616AA4A-81EA-5259-9405-0935CBE7D0BF}"/>
                </a:ext>
              </a:extLst>
            </p:cNvPr>
            <p:cNvSpPr/>
            <p:nvPr/>
          </p:nvSpPr>
          <p:spPr>
            <a:xfrm>
              <a:off x="1117641" y="3121570"/>
              <a:ext cx="917925" cy="303463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메뉴</a:t>
              </a: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32F9DF5-9317-3FFB-048C-17FF7817CE13}"/>
                </a:ext>
              </a:extLst>
            </p:cNvPr>
            <p:cNvSpPr/>
            <p:nvPr/>
          </p:nvSpPr>
          <p:spPr>
            <a:xfrm>
              <a:off x="1211290" y="5007891"/>
              <a:ext cx="1094256" cy="457200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세부 사진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45DBE66-F645-885D-F5DF-588DC0A02FD7}"/>
                </a:ext>
              </a:extLst>
            </p:cNvPr>
            <p:cNvSpPr/>
            <p:nvPr/>
          </p:nvSpPr>
          <p:spPr>
            <a:xfrm>
              <a:off x="2400593" y="5006701"/>
              <a:ext cx="1094256" cy="457200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세부 사진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0264A17-68AF-E6EF-E791-E19E84FB8565}"/>
                </a:ext>
              </a:extLst>
            </p:cNvPr>
            <p:cNvSpPr/>
            <p:nvPr/>
          </p:nvSpPr>
          <p:spPr>
            <a:xfrm>
              <a:off x="3607566" y="5006701"/>
              <a:ext cx="1094256" cy="457200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세부 사진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F98E5E1-C964-C728-74CE-993A82F1A9CC}"/>
              </a:ext>
            </a:extLst>
          </p:cNvPr>
          <p:cNvSpPr txBox="1"/>
          <p:nvPr/>
        </p:nvSpPr>
        <p:spPr>
          <a:xfrm>
            <a:off x="378588" y="437393"/>
            <a:ext cx="647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01</a:t>
            </a:r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.</a:t>
            </a:r>
            <a:endParaRPr lang="ko-KR" altLang="en-US" sz="3200" spc="-150" dirty="0">
              <a:solidFill>
                <a:srgbClr val="00002F"/>
              </a:solidFill>
              <a:latin typeface="+mj-lt"/>
              <a:ea typeface="나눔스퀘어 Extra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853DE0-3E3F-C19F-FF91-1BDB21B39795}"/>
              </a:ext>
            </a:extLst>
          </p:cNvPr>
          <p:cNvSpPr txBox="1"/>
          <p:nvPr/>
        </p:nvSpPr>
        <p:spPr>
          <a:xfrm>
            <a:off x="1026523" y="1006929"/>
            <a:ext cx="134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rgbClr val="00002F"/>
                </a:solidFill>
                <a:latin typeface="+mj-ea"/>
                <a:ea typeface="+mj-ea"/>
              </a:rPr>
              <a:t>레이아웃</a:t>
            </a:r>
          </a:p>
        </p:txBody>
      </p:sp>
    </p:spTree>
    <p:extLst>
      <p:ext uri="{BB962C8B-B14F-4D97-AF65-F5344CB8AC3E}">
        <p14:creationId xmlns:p14="http://schemas.microsoft.com/office/powerpoint/2010/main" val="3171092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3" y="437393"/>
            <a:ext cx="1770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+mj-ea"/>
              </a:rPr>
              <a:t>Layout</a:t>
            </a:r>
            <a:endParaRPr lang="ko-KR" altLang="en-US" sz="3200" b="1" spc="-15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26522" y="1573923"/>
            <a:ext cx="98319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pc="-150" dirty="0">
                <a:latin typeface="+mj-lt"/>
                <a:ea typeface="+mj-ea"/>
              </a:rPr>
              <a:t>세 구간을 나누어</a:t>
            </a:r>
            <a:r>
              <a:rPr lang="en-US" altLang="ko-KR" sz="3200" b="1" spc="-150" dirty="0">
                <a:latin typeface="+mj-lt"/>
                <a:ea typeface="+mj-ea"/>
              </a:rPr>
              <a:t> Layout</a:t>
            </a:r>
            <a:r>
              <a:rPr lang="ko-KR" altLang="en-US" sz="3200" b="1" spc="-150" dirty="0">
                <a:latin typeface="+mj-lt"/>
                <a:ea typeface="+mj-ea"/>
              </a:rPr>
              <a:t>을 구성하였음</a:t>
            </a:r>
            <a:r>
              <a:rPr lang="en-US" altLang="ko-KR" sz="3200" b="1" spc="-150" dirty="0">
                <a:latin typeface="+mj-lt"/>
                <a:ea typeface="+mj-ea"/>
              </a:rPr>
              <a:t>.</a:t>
            </a:r>
            <a:endParaRPr lang="ko-KR" altLang="en-US" sz="3200" b="1" spc="-150" dirty="0">
              <a:solidFill>
                <a:srgbClr val="8DBABD"/>
              </a:solidFill>
              <a:latin typeface="+mj-lt"/>
              <a:ea typeface="+mj-ea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7B7A544-CEFC-4EF6-8A7D-F6658B0C04CB}"/>
              </a:ext>
            </a:extLst>
          </p:cNvPr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08F00D7A-D53F-4EE8-A637-A57FD9B80791}"/>
              </a:ext>
            </a:extLst>
          </p:cNvPr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4C96266-4B0F-4619-B5CB-5CB62B51091C}"/>
              </a:ext>
            </a:extLst>
          </p:cNvPr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54700" y="2158698"/>
            <a:ext cx="52197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spc="-150" dirty="0">
                <a:solidFill>
                  <a:srgbClr val="00002F"/>
                </a:solidFill>
              </a:rPr>
              <a:t>Media query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이용</a:t>
            </a: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구간의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breakpoint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는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650px, 1024px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해당 레이아웃은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650px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이하 구간에 적용 됨</a:t>
            </a:r>
            <a:r>
              <a:rPr lang="en-US" altLang="ko-KR" sz="2400" b="1" spc="-150" dirty="0">
                <a:solidFill>
                  <a:srgbClr val="00002F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DC57CEE-A355-8472-4D48-D6DE8B9CBA1E}"/>
              </a:ext>
            </a:extLst>
          </p:cNvPr>
          <p:cNvGrpSpPr/>
          <p:nvPr/>
        </p:nvGrpSpPr>
        <p:grpSpPr>
          <a:xfrm>
            <a:off x="1117600" y="2158698"/>
            <a:ext cx="2580155" cy="4365524"/>
            <a:chOff x="1784027" y="2158698"/>
            <a:chExt cx="2580155" cy="436552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1A851D2-EECC-35B3-469B-585D3D7A06DD}"/>
                </a:ext>
              </a:extLst>
            </p:cNvPr>
            <p:cNvSpPr/>
            <p:nvPr/>
          </p:nvSpPr>
          <p:spPr>
            <a:xfrm>
              <a:off x="1784031" y="2158698"/>
              <a:ext cx="2580151" cy="4365524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19442CD-A133-E27A-DD08-003CF89CEFCC}"/>
                </a:ext>
              </a:extLst>
            </p:cNvPr>
            <p:cNvSpPr/>
            <p:nvPr/>
          </p:nvSpPr>
          <p:spPr>
            <a:xfrm>
              <a:off x="1784030" y="2576776"/>
              <a:ext cx="2580151" cy="100868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5DC1015-FE02-2252-FD6F-80F73E5EF31C}"/>
                </a:ext>
              </a:extLst>
            </p:cNvPr>
            <p:cNvSpPr/>
            <p:nvPr/>
          </p:nvSpPr>
          <p:spPr>
            <a:xfrm>
              <a:off x="1784030" y="3585463"/>
              <a:ext cx="2580151" cy="200335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859F1CDD-8AA1-62E3-599A-35C1506623CE}"/>
                </a:ext>
              </a:extLst>
            </p:cNvPr>
            <p:cNvSpPr/>
            <p:nvPr/>
          </p:nvSpPr>
          <p:spPr>
            <a:xfrm>
              <a:off x="1784029" y="3585463"/>
              <a:ext cx="2580151" cy="1211233"/>
            </a:xfrm>
            <a:prstGeom prst="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컨텐츠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BDF7636-9F4B-5D08-6365-8E09F30608A5}"/>
                </a:ext>
              </a:extLst>
            </p:cNvPr>
            <p:cNvSpPr/>
            <p:nvPr/>
          </p:nvSpPr>
          <p:spPr>
            <a:xfrm>
              <a:off x="1784027" y="4800599"/>
              <a:ext cx="2580155" cy="1147601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세부 사진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A706382-47A0-58EE-863F-748F106E91F7}"/>
                </a:ext>
              </a:extLst>
            </p:cNvPr>
            <p:cNvSpPr/>
            <p:nvPr/>
          </p:nvSpPr>
          <p:spPr>
            <a:xfrm>
              <a:off x="1784031" y="5948200"/>
              <a:ext cx="2580151" cy="576022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/>
                <a:t>푸터</a:t>
              </a:r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C425EC0-E021-57FE-8CFB-363451C78FD2}"/>
                </a:ext>
              </a:extLst>
            </p:cNvPr>
            <p:cNvSpPr/>
            <p:nvPr/>
          </p:nvSpPr>
          <p:spPr>
            <a:xfrm>
              <a:off x="1784030" y="2164932"/>
              <a:ext cx="2577379" cy="411844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헤더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6616AA4A-81EA-5259-9405-0935CBE7D0BF}"/>
                </a:ext>
              </a:extLst>
            </p:cNvPr>
            <p:cNvSpPr/>
            <p:nvPr/>
          </p:nvSpPr>
          <p:spPr>
            <a:xfrm>
              <a:off x="2033588" y="2603107"/>
              <a:ext cx="2095500" cy="214691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메뉴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45DBE66-F645-885D-F5DF-588DC0A02FD7}"/>
                </a:ext>
              </a:extLst>
            </p:cNvPr>
            <p:cNvSpPr/>
            <p:nvPr/>
          </p:nvSpPr>
          <p:spPr>
            <a:xfrm>
              <a:off x="1889238" y="4900742"/>
              <a:ext cx="2366962" cy="249538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세부 사진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54E5E0E-E735-819C-3110-AB487B28D5D7}"/>
                </a:ext>
              </a:extLst>
            </p:cNvPr>
            <p:cNvSpPr/>
            <p:nvPr/>
          </p:nvSpPr>
          <p:spPr>
            <a:xfrm>
              <a:off x="2033588" y="2842617"/>
              <a:ext cx="2095500" cy="214691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메뉴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63E1112-C09B-599C-42F2-6F00EDE4578F}"/>
                </a:ext>
              </a:extLst>
            </p:cNvPr>
            <p:cNvSpPr/>
            <p:nvPr/>
          </p:nvSpPr>
          <p:spPr>
            <a:xfrm>
              <a:off x="2033588" y="3091608"/>
              <a:ext cx="2095500" cy="214691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메뉴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60DD1510-F6BA-615D-FA12-5BC8818383DD}"/>
                </a:ext>
              </a:extLst>
            </p:cNvPr>
            <p:cNvSpPr/>
            <p:nvPr/>
          </p:nvSpPr>
          <p:spPr>
            <a:xfrm>
              <a:off x="2033587" y="3344331"/>
              <a:ext cx="2095501" cy="214691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메뉴</a:t>
              </a: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10BF0946-AD76-ADF1-5C9F-5068CB7EAB23}"/>
                </a:ext>
              </a:extLst>
            </p:cNvPr>
            <p:cNvSpPr/>
            <p:nvPr/>
          </p:nvSpPr>
          <p:spPr>
            <a:xfrm>
              <a:off x="1889238" y="5245662"/>
              <a:ext cx="2366962" cy="249538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세부 사진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E516BC2-79FB-F321-953E-9BD7DEE71C2B}"/>
                </a:ext>
              </a:extLst>
            </p:cNvPr>
            <p:cNvSpPr/>
            <p:nvPr/>
          </p:nvSpPr>
          <p:spPr>
            <a:xfrm>
              <a:off x="1889238" y="5601533"/>
              <a:ext cx="2366962" cy="249538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/>
                <a:t>세부 사진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058B5C3-185A-909E-3CE4-1CE7A2EAC39B}"/>
              </a:ext>
            </a:extLst>
          </p:cNvPr>
          <p:cNvSpPr txBox="1"/>
          <p:nvPr/>
        </p:nvSpPr>
        <p:spPr>
          <a:xfrm>
            <a:off x="378588" y="437393"/>
            <a:ext cx="647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01</a:t>
            </a:r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.</a:t>
            </a:r>
            <a:endParaRPr lang="ko-KR" altLang="en-US" sz="3200" spc="-150" dirty="0">
              <a:solidFill>
                <a:srgbClr val="00002F"/>
              </a:solidFill>
              <a:latin typeface="+mj-lt"/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81C66E-475C-CCFE-41EE-ED9B483D5C42}"/>
              </a:ext>
            </a:extLst>
          </p:cNvPr>
          <p:cNvSpPr txBox="1"/>
          <p:nvPr/>
        </p:nvSpPr>
        <p:spPr>
          <a:xfrm>
            <a:off x="1026523" y="1006929"/>
            <a:ext cx="1347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rgbClr val="00002F"/>
                </a:solidFill>
                <a:latin typeface="+mj-ea"/>
                <a:ea typeface="+mj-ea"/>
              </a:rPr>
              <a:t>레이아웃</a:t>
            </a:r>
          </a:p>
        </p:txBody>
      </p:sp>
    </p:spTree>
    <p:extLst>
      <p:ext uri="{BB962C8B-B14F-4D97-AF65-F5344CB8AC3E}">
        <p14:creationId xmlns:p14="http://schemas.microsoft.com/office/powerpoint/2010/main" val="1704191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6783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spc="-300" dirty="0">
                <a:solidFill>
                  <a:srgbClr val="00002F"/>
                </a:solidFill>
                <a:latin typeface="+mj-lt"/>
                <a:ea typeface="+mj-ea"/>
              </a:rPr>
              <a:t>02</a:t>
            </a:r>
            <a:endParaRPr lang="ko-KR" altLang="en-US" sz="4400" b="1" spc="-300" dirty="0">
              <a:solidFill>
                <a:srgbClr val="00002F"/>
              </a:solidFill>
              <a:latin typeface="+mj-lt"/>
              <a:ea typeface="+mj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lt"/>
                <a:ea typeface="+mj-ea"/>
              </a:rPr>
              <a:t>실제 구현 방식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0DF8DC-6491-42DB-B08C-FE8E45B90194}"/>
              </a:ext>
            </a:extLst>
          </p:cNvPr>
          <p:cNvSpPr txBox="1"/>
          <p:nvPr/>
        </p:nvSpPr>
        <p:spPr>
          <a:xfrm>
            <a:off x="4903357" y="2472872"/>
            <a:ext cx="18824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rgbClr val="00002F"/>
                </a:solidFill>
                <a:latin typeface="+mj-lt"/>
                <a:ea typeface="+mj-ea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2963228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858784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286351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71391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37393"/>
            <a:ext cx="9669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rgbClr val="00002F"/>
                </a:solidFill>
                <a:latin typeface="+mj-lt"/>
                <a:ea typeface="+mj-ea"/>
              </a:rPr>
              <a:t>구현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26522" y="1573923"/>
            <a:ext cx="10259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 err="1">
                <a:latin typeface="+mj-lt"/>
                <a:ea typeface="+mj-ea"/>
              </a:rPr>
              <a:t>Joandora</a:t>
            </a:r>
            <a:r>
              <a:rPr lang="ko-KR" altLang="en-US" sz="3200" b="1" spc="-150" dirty="0">
                <a:latin typeface="+mj-lt"/>
                <a:ea typeface="+mj-ea"/>
              </a:rPr>
              <a:t>를 실제로 작성한 페이지 화면</a:t>
            </a:r>
            <a:endParaRPr lang="ko-KR" altLang="en-US" sz="3200" b="1" spc="-150" dirty="0">
              <a:solidFill>
                <a:srgbClr val="8DBABD"/>
              </a:solidFill>
              <a:latin typeface="+mj-lt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3AD419-8F4A-AA41-EE85-FBD863AAF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03" y="2158699"/>
            <a:ext cx="4988097" cy="44586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FB14C-502B-A7DB-9BC1-25106803EA1B}"/>
              </a:ext>
            </a:extLst>
          </p:cNvPr>
          <p:cNvSpPr txBox="1"/>
          <p:nvPr/>
        </p:nvSpPr>
        <p:spPr>
          <a:xfrm>
            <a:off x="6057900" y="2158698"/>
            <a:ext cx="50165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가운데 정렬을 위해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container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를 만들어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margin: 0 auto;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를 주었음</a:t>
            </a:r>
            <a:r>
              <a:rPr lang="en-US" altLang="ko-KR" sz="2400" b="1" spc="-150" dirty="0">
                <a:solidFill>
                  <a:srgbClr val="00002F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배경은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body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에 </a:t>
            </a:r>
            <a:r>
              <a:rPr lang="ko-KR" altLang="en-US" sz="2400" b="1" spc="-150" dirty="0" err="1">
                <a:solidFill>
                  <a:srgbClr val="00002F"/>
                </a:solidFill>
              </a:rPr>
              <a:t>그라데이션을</a:t>
            </a:r>
            <a:r>
              <a:rPr lang="ko-KR" altLang="en-US" sz="2400" b="1" spc="-150" dirty="0">
                <a:solidFill>
                  <a:srgbClr val="00002F"/>
                </a:solidFill>
              </a:rPr>
              <a:t> 주기 위해  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background: linear-gradient(</a:t>
            </a:r>
            <a:r>
              <a:rPr lang="en-US" altLang="ko-KR" sz="2400" b="1" dirty="0">
                <a:effectLst/>
                <a:latin typeface="Consolas" panose="020B0609020204030204" pitchFamily="49" charset="0"/>
              </a:rPr>
              <a:t>to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 bottom, </a:t>
            </a:r>
            <a:r>
              <a:rPr lang="en-US" altLang="ko-KR" sz="2400" b="0" dirty="0" err="1">
                <a:effectLst/>
                <a:latin typeface="Consolas" panose="020B0609020204030204" pitchFamily="49" charset="0"/>
              </a:rPr>
              <a:t>skyblue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, white);</a:t>
            </a:r>
            <a:r>
              <a:rPr lang="ko-KR" altLang="en-US" sz="2400" b="1" dirty="0">
                <a:effectLst/>
                <a:latin typeface="+mn-ea"/>
              </a:rPr>
              <a:t>와</a:t>
            </a:r>
            <a:r>
              <a:rPr lang="ko-KR" altLang="en-US" sz="2400" b="0" dirty="0"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400" b="0" dirty="0">
                <a:effectLst/>
                <a:latin typeface="Consolas" panose="020B0609020204030204" pitchFamily="49" charset="0"/>
              </a:rPr>
              <a:t>background-repeat: no-repeat;</a:t>
            </a:r>
            <a:r>
              <a:rPr lang="en-US" altLang="ko-KR" sz="2400" b="1" dirty="0">
                <a:effectLst/>
                <a:latin typeface="+mn-ea"/>
              </a:rPr>
              <a:t> </a:t>
            </a:r>
            <a:r>
              <a:rPr lang="ko-KR" altLang="en-US" sz="2400" b="1" dirty="0">
                <a:effectLst/>
                <a:latin typeface="+mn-ea"/>
              </a:rPr>
              <a:t>속성을 주었음</a:t>
            </a:r>
            <a:r>
              <a:rPr lang="en-US" altLang="ko-KR" sz="2400" b="1" dirty="0">
                <a:effectLst/>
                <a:latin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전체적으로 </a:t>
            </a:r>
            <a:r>
              <a:rPr lang="en-US" altLang="ko-KR" sz="2400" b="1" spc="-150" dirty="0" err="1">
                <a:solidFill>
                  <a:srgbClr val="00002F"/>
                </a:solidFill>
              </a:rPr>
              <a:t>em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단위를 적용</a:t>
            </a:r>
            <a:r>
              <a:rPr lang="en-US" altLang="ko-KR" sz="2400" b="1" spc="-150" dirty="0">
                <a:solidFill>
                  <a:srgbClr val="00002F"/>
                </a:solidFill>
              </a:rPr>
              <a:t>.(margin</a:t>
            </a:r>
            <a:r>
              <a:rPr lang="ko-KR" altLang="en-US" sz="2400" b="1" spc="-150" dirty="0">
                <a:solidFill>
                  <a:srgbClr val="00002F"/>
                </a:solidFill>
              </a:rPr>
              <a:t> 같이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1px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정도는 </a:t>
            </a:r>
            <a:r>
              <a:rPr lang="en-US" altLang="ko-KR" sz="2400" b="1" spc="-150" dirty="0" err="1">
                <a:solidFill>
                  <a:srgbClr val="00002F"/>
                </a:solidFill>
              </a:rPr>
              <a:t>px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로 적용</a:t>
            </a:r>
            <a:r>
              <a:rPr lang="en-US" altLang="ko-KR" sz="2400" b="1" spc="-150" dirty="0">
                <a:solidFill>
                  <a:srgbClr val="00002F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7EC05C-1C24-2A6A-844B-83F961CDD10A}"/>
              </a:ext>
            </a:extLst>
          </p:cNvPr>
          <p:cNvSpPr txBox="1"/>
          <p:nvPr/>
        </p:nvSpPr>
        <p:spPr>
          <a:xfrm>
            <a:off x="378588" y="437393"/>
            <a:ext cx="647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02</a:t>
            </a:r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.</a:t>
            </a:r>
            <a:endParaRPr lang="ko-KR" altLang="en-US" sz="3200" spc="-150" dirty="0">
              <a:solidFill>
                <a:srgbClr val="00002F"/>
              </a:solidFill>
              <a:latin typeface="+mj-lt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7397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858784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1286351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71391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37393"/>
            <a:ext cx="9669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solidFill>
                  <a:srgbClr val="00002F"/>
                </a:solidFill>
                <a:latin typeface="+mj-lt"/>
                <a:ea typeface="+mj-ea"/>
              </a:rPr>
              <a:t>구현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26522" y="1573923"/>
            <a:ext cx="10259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150" dirty="0" err="1">
                <a:latin typeface="+mj-lt"/>
                <a:ea typeface="+mj-ea"/>
              </a:rPr>
              <a:t>Joandora</a:t>
            </a:r>
            <a:r>
              <a:rPr lang="ko-KR" altLang="en-US" sz="3200" b="1" spc="-150" dirty="0">
                <a:latin typeface="+mj-lt"/>
                <a:ea typeface="+mj-ea"/>
              </a:rPr>
              <a:t>를 실제로 작성한 페이지 화면</a:t>
            </a:r>
            <a:endParaRPr lang="ko-KR" altLang="en-US" sz="3200" b="1" spc="-150" dirty="0">
              <a:solidFill>
                <a:srgbClr val="8DBABD"/>
              </a:solidFill>
              <a:latin typeface="+mj-lt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C3AD419-8F4A-AA41-EE85-FBD863AAF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03" y="2158699"/>
            <a:ext cx="4988097" cy="44586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1FB14C-502B-A7DB-9BC1-25106803EA1B}"/>
              </a:ext>
            </a:extLst>
          </p:cNvPr>
          <p:cNvSpPr txBox="1"/>
          <p:nvPr/>
        </p:nvSpPr>
        <p:spPr>
          <a:xfrm>
            <a:off x="6057900" y="2158698"/>
            <a:ext cx="5016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b="1" spc="-150" dirty="0">
                <a:solidFill>
                  <a:srgbClr val="00002F"/>
                </a:solidFill>
              </a:rPr>
              <a:t>메뉴 라인</a:t>
            </a:r>
            <a:r>
              <a:rPr lang="en-US" altLang="ko-KR" sz="2400" b="1" spc="-150" dirty="0">
                <a:solidFill>
                  <a:srgbClr val="00002F"/>
                </a:solidFill>
              </a:rPr>
              <a:t>,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컨텐츠와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sidebar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는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display: flex;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를 적용</a:t>
            </a: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b="1" spc="-150" dirty="0" err="1">
                <a:solidFill>
                  <a:srgbClr val="00002F"/>
                </a:solidFill>
              </a:rPr>
              <a:t>Img</a:t>
            </a:r>
            <a:r>
              <a:rPr lang="en-US" altLang="ko-KR" sz="2400" b="1" spc="-150" dirty="0">
                <a:solidFill>
                  <a:srgbClr val="00002F"/>
                </a:solidFill>
              </a:rPr>
              <a:t> </a:t>
            </a:r>
            <a:r>
              <a:rPr lang="ko-KR" altLang="en-US" sz="2400" b="1" spc="-150" dirty="0">
                <a:solidFill>
                  <a:srgbClr val="00002F"/>
                </a:solidFill>
              </a:rPr>
              <a:t>태그들은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display: flex;</a:t>
            </a:r>
            <a:r>
              <a:rPr lang="ko-KR" altLang="en-US" sz="2400" b="1" spc="-150" dirty="0">
                <a:solidFill>
                  <a:srgbClr val="00002F"/>
                </a:solidFill>
              </a:rPr>
              <a:t>를 적용해 </a:t>
            </a:r>
            <a:r>
              <a:rPr lang="en-US" altLang="ko-KR" sz="2400" b="1" spc="-150" dirty="0">
                <a:solidFill>
                  <a:srgbClr val="00002F"/>
                </a:solidFill>
              </a:rPr>
              <a:t>flex-direction: column;</a:t>
            </a:r>
            <a:r>
              <a:rPr lang="ko-KR" altLang="en-US" sz="2400" b="1" spc="-150" dirty="0">
                <a:solidFill>
                  <a:srgbClr val="00002F"/>
                </a:solidFill>
              </a:rPr>
              <a:t>으로 정렬하였음</a:t>
            </a:r>
            <a:r>
              <a:rPr lang="en-US" altLang="ko-KR" sz="2400" b="1" spc="-150" dirty="0">
                <a:solidFill>
                  <a:srgbClr val="00002F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b="1" spc="-150" dirty="0">
              <a:solidFill>
                <a:srgbClr val="00002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D81846-F900-D5DF-BA3C-EAB4B6E4A861}"/>
              </a:ext>
            </a:extLst>
          </p:cNvPr>
          <p:cNvSpPr txBox="1"/>
          <p:nvPr/>
        </p:nvSpPr>
        <p:spPr>
          <a:xfrm>
            <a:off x="378588" y="437393"/>
            <a:ext cx="647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02</a:t>
            </a:r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나눔스퀘어 ExtraBold" panose="020B0600000101010101" pitchFamily="50" charset="-127"/>
              </a:rPr>
              <a:t>.</a:t>
            </a:r>
            <a:endParaRPr lang="ko-KR" altLang="en-US" sz="3200" spc="-150" dirty="0">
              <a:solidFill>
                <a:srgbClr val="00002F"/>
              </a:solidFill>
              <a:latin typeface="+mj-lt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728024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맑은 고딕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1733</TotalTime>
  <Words>1061</Words>
  <Application>Microsoft Office PowerPoint</Application>
  <PresentationFormat>와이드스크린</PresentationFormat>
  <Paragraphs>269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Arial</vt:lpstr>
      <vt:lpstr>Consolas</vt:lpstr>
      <vt:lpstr>Calibri</vt:lpstr>
      <vt:lpstr>나눔스퀘어 ExtraBold</vt:lpstr>
      <vt:lpstr>맑은 고딕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원건 이</cp:lastModifiedBy>
  <cp:revision>73</cp:revision>
  <dcterms:created xsi:type="dcterms:W3CDTF">2017-05-29T09:12:16Z</dcterms:created>
  <dcterms:modified xsi:type="dcterms:W3CDTF">2023-06-18T14:59:42Z</dcterms:modified>
</cp:coreProperties>
</file>

<file path=docProps/thumbnail.jpeg>
</file>